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81" r:id="rId8"/>
    <p:sldId id="283" r:id="rId9"/>
    <p:sldId id="261" r:id="rId10"/>
    <p:sldId id="262" r:id="rId11"/>
    <p:sldId id="263" r:id="rId12"/>
    <p:sldId id="264" r:id="rId13"/>
    <p:sldId id="287" r:id="rId14"/>
    <p:sldId id="265" r:id="rId15"/>
    <p:sldId id="266" r:id="rId16"/>
    <p:sldId id="267" r:id="rId17"/>
    <p:sldId id="268" r:id="rId18"/>
    <p:sldId id="274" r:id="rId19"/>
    <p:sldId id="269" r:id="rId20"/>
    <p:sldId id="270" r:id="rId21"/>
    <p:sldId id="271" r:id="rId22"/>
    <p:sldId id="272" r:id="rId23"/>
    <p:sldId id="275" r:id="rId24"/>
    <p:sldId id="276" r:id="rId25"/>
    <p:sldId id="273" r:id="rId26"/>
    <p:sldId id="277" r:id="rId27"/>
    <p:sldId id="284" r:id="rId28"/>
    <p:sldId id="285" r:id="rId29"/>
    <p:sldId id="286" r:id="rId30"/>
    <p:sldId id="288" r:id="rId31"/>
    <p:sldId id="290" r:id="rId32"/>
    <p:sldId id="291" r:id="rId33"/>
    <p:sldId id="296" r:id="rId34"/>
    <p:sldId id="289" r:id="rId35"/>
    <p:sldId id="293" r:id="rId36"/>
    <p:sldId id="294" r:id="rId37"/>
    <p:sldId id="295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49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c.gov/Archives/edgar/data/51143/000005114313000007/0000051143-13-000007-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501" y="404448"/>
            <a:ext cx="8825658" cy="2620106"/>
          </a:xfrm>
        </p:spPr>
        <p:txBody>
          <a:bodyPr/>
          <a:lstStyle/>
          <a:p>
            <a:r>
              <a:rPr lang="en-US" dirty="0"/>
              <a:t>			Assignment 1 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501" y="3024554"/>
            <a:ext cx="8825658" cy="861420"/>
          </a:xfrm>
        </p:spPr>
        <p:txBody>
          <a:bodyPr/>
          <a:lstStyle/>
          <a:p>
            <a:r>
              <a:rPr lang="en-US" dirty="0"/>
              <a:t>Working with Edgar datasets: Wrangling, Pre-processing 					and exploratory data analysis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44747" y="4642338"/>
            <a:ext cx="8825658" cy="1286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GAUTAM PAWAR</a:t>
            </a:r>
          </a:p>
          <a:p>
            <a:r>
              <a:rPr lang="en-US" dirty="0"/>
              <a:t>PRIYANJNA SHARMA</a:t>
            </a:r>
          </a:p>
          <a:p>
            <a:r>
              <a:rPr lang="en-US" dirty="0"/>
              <a:t>SUMIT DEO</a:t>
            </a:r>
          </a:p>
        </p:txBody>
      </p:sp>
    </p:spTree>
    <p:extLst>
      <p:ext uri="{BB962C8B-B14F-4D97-AF65-F5344CB8AC3E}">
        <p14:creationId xmlns:p14="http://schemas.microsoft.com/office/powerpoint/2010/main" val="172933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700112" cy="681490"/>
          </a:xfrm>
        </p:spPr>
        <p:txBody>
          <a:bodyPr/>
          <a:lstStyle/>
          <a:p>
            <a:r>
              <a:rPr lang="en-US" sz="2800" b="1" u="sng" dirty="0"/>
              <a:t>Part 2: Docker image to automate the task: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134208"/>
            <a:ext cx="11357820" cy="6047049"/>
          </a:xfrm>
        </p:spPr>
        <p:txBody>
          <a:bodyPr/>
          <a:lstStyle/>
          <a:p>
            <a:r>
              <a:rPr lang="en-US" dirty="0"/>
              <a:t>We have coded the parametrization in the python code so that user can enter all the parameters in a single go.</a:t>
            </a:r>
          </a:p>
          <a:p>
            <a:r>
              <a:rPr lang="en-US" dirty="0"/>
              <a:t>Pull the image from the docker hub.</a:t>
            </a:r>
          </a:p>
          <a:p>
            <a:r>
              <a:rPr lang="en-US" dirty="0"/>
              <a:t>Run the above pulled image.</a:t>
            </a:r>
          </a:p>
          <a:p>
            <a:endParaRPr lang="en-US" dirty="0"/>
          </a:p>
          <a:p>
            <a:r>
              <a:rPr lang="en-US" dirty="0"/>
              <a:t>Check for the container created using:</a:t>
            </a:r>
          </a:p>
          <a:p>
            <a:r>
              <a:rPr lang="en-US" dirty="0"/>
              <a:t> Run the container using the below command in the following format: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exec -it &lt;container_id&gt; python question1.py </a:t>
            </a:r>
            <a:r>
              <a:rPr lang="en-US" b="1" dirty="0"/>
              <a:t>CIKNUMBER</a:t>
            </a:r>
            <a:r>
              <a:rPr lang="en-US" dirty="0"/>
              <a:t> </a:t>
            </a:r>
            <a:r>
              <a:rPr lang="en-US" b="1" dirty="0"/>
              <a:t>ACCESION NUMBER AWS_ID </a:t>
            </a:r>
            <a:r>
              <a:rPr lang="en-US" b="1" dirty="0" err="1"/>
              <a:t>AWS_SecretKey</a:t>
            </a:r>
            <a:r>
              <a:rPr lang="en-US" b="1" dirty="0"/>
              <a:t> 0/1   </a:t>
            </a:r>
            <a:r>
              <a:rPr lang="en-US" dirty="0"/>
              <a:t>0 if you don’t want cache, 1 if you want cache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49" y="1915378"/>
            <a:ext cx="3267075" cy="20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48" y="2442595"/>
            <a:ext cx="3590925" cy="20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9148" y="3244792"/>
            <a:ext cx="1771650" cy="20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2" y="5428923"/>
            <a:ext cx="10863668" cy="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30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11795004" cy="57194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You will get the below log messages once you will enter the required </a:t>
            </a:r>
            <a:br>
              <a:rPr lang="en-US" sz="2000" dirty="0"/>
            </a:br>
            <a:r>
              <a:rPr lang="en-US" sz="2000" dirty="0"/>
              <a:t>parameters.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We can check our AWS account to view the bucket created and analyze the data.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04" r="16505"/>
          <a:stretch/>
        </p:blipFill>
        <p:spPr>
          <a:xfrm>
            <a:off x="500337" y="1293777"/>
            <a:ext cx="11092070" cy="315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7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3741" cy="672697"/>
          </a:xfrm>
        </p:spPr>
        <p:txBody>
          <a:bodyPr/>
          <a:lstStyle/>
          <a:p>
            <a:r>
              <a:rPr lang="en-US" sz="2800" b="1" dirty="0"/>
              <a:t>Python Code  for connection with AWS S3 storage: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70" y="1125416"/>
            <a:ext cx="9328884" cy="5122984"/>
          </a:xfrm>
        </p:spPr>
        <p:txBody>
          <a:bodyPr/>
          <a:lstStyle/>
          <a:p>
            <a:r>
              <a:rPr lang="en-US" dirty="0"/>
              <a:t>We’ll receive the AWS Key and ID through the user input in the docker terminal and create a bucket. </a:t>
            </a:r>
          </a:p>
          <a:p>
            <a:r>
              <a:rPr lang="en-US" dirty="0"/>
              <a:t>We have given the bucket name using CIK and Accession number.</a:t>
            </a:r>
          </a:p>
          <a:p>
            <a:r>
              <a:rPr lang="en-US" b="1" dirty="0"/>
              <a:t>In case user enters a wrong key or ID, he will get an error message stating invalid id or key.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277" y="2984496"/>
            <a:ext cx="7191688" cy="36254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8774351" y="5107022"/>
            <a:ext cx="2354092" cy="12354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1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 : checking uploaded data on Amazon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55353"/>
            <a:ext cx="8946541" cy="4195481"/>
          </a:xfrm>
        </p:spPr>
        <p:txBody>
          <a:bodyPr/>
          <a:lstStyle/>
          <a:p>
            <a:r>
              <a:rPr lang="en-US" dirty="0"/>
              <a:t>We uploaded log file and data that we zipped on amazon s3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1" t="22691" r="196" b="65352"/>
          <a:stretch/>
        </p:blipFill>
        <p:spPr>
          <a:xfrm>
            <a:off x="540136" y="2181240"/>
            <a:ext cx="11214543" cy="874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853" t="28459" r="2988" b="9737"/>
          <a:stretch/>
        </p:blipFill>
        <p:spPr>
          <a:xfrm>
            <a:off x="4549858" y="3383875"/>
            <a:ext cx="6833759" cy="3159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6111" y="3525078"/>
            <a:ext cx="3515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Downloaded data that was uploaded on Amazon s3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Screenshot shows subset of files downloaded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0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306858"/>
            <a:ext cx="9404723" cy="1429178"/>
          </a:xfrm>
        </p:spPr>
        <p:txBody>
          <a:bodyPr/>
          <a:lstStyle/>
          <a:p>
            <a:r>
              <a:rPr lang="en-US" sz="3600" b="1" dirty="0"/>
              <a:t>Problem 2: Missing Data Analysis and Visualization (50 points)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736036"/>
            <a:ext cx="10353193" cy="479728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Goal: </a:t>
            </a:r>
            <a:r>
              <a:rPr lang="en-US" dirty="0"/>
              <a:t>To create a pipeline that accepts “year” as a input and download all log files for first day of each month in that year and process these files for:</a:t>
            </a:r>
          </a:p>
          <a:p>
            <a:pPr lvl="2"/>
            <a:r>
              <a:rPr lang="en-US" dirty="0"/>
              <a:t>Handle Missing data and Check for any observable anomalies</a:t>
            </a:r>
          </a:p>
          <a:p>
            <a:pPr lvl="2"/>
            <a:r>
              <a:rPr lang="en-US" dirty="0"/>
              <a:t>Compute Summary Metrics</a:t>
            </a:r>
          </a:p>
          <a:p>
            <a:pPr lvl="2"/>
            <a:r>
              <a:rPr lang="en-US" dirty="0"/>
              <a:t>Log all operations in a log file</a:t>
            </a:r>
          </a:p>
          <a:p>
            <a:pPr lvl="2"/>
            <a:r>
              <a:rPr lang="en-US" dirty="0"/>
              <a:t>Compile all the data and summaries of the 12 files into one file</a:t>
            </a:r>
          </a:p>
          <a:p>
            <a:pPr lvl="2"/>
            <a:r>
              <a:rPr lang="en-US" dirty="0"/>
              <a:t>Upload this compiled data file and the log file you generated to your Amazon S3 bucket (on R/Python packages to use for this</a:t>
            </a:r>
          </a:p>
          <a:p>
            <a:pPr lvl="1"/>
            <a:r>
              <a:rPr lang="en-US" b="1" dirty="0"/>
              <a:t>Visualization</a:t>
            </a:r>
          </a:p>
          <a:p>
            <a:pPr lvl="2"/>
            <a:r>
              <a:rPr lang="en-US" dirty="0"/>
              <a:t>Run Docker image for 2003 to generate outputs on S3. Analyze this data in a Dashboard on Tableau</a:t>
            </a:r>
          </a:p>
          <a:p>
            <a:r>
              <a:rPr lang="en-US" b="1" dirty="0"/>
              <a:t>Language Used: </a:t>
            </a:r>
            <a:r>
              <a:rPr lang="en-US" dirty="0"/>
              <a:t>Python</a:t>
            </a:r>
          </a:p>
          <a:p>
            <a:r>
              <a:rPr lang="en-US" b="1" dirty="0"/>
              <a:t>Reference:</a:t>
            </a:r>
          </a:p>
          <a:p>
            <a:pPr lvl="1"/>
            <a:r>
              <a:rPr lang="en-US" b="1" dirty="0"/>
              <a:t> </a:t>
            </a:r>
            <a:r>
              <a:rPr lang="en-US" dirty="0"/>
              <a:t>https://www.sec.gov/edgar/searchedgar/accessing-edgar-data.htm</a:t>
            </a:r>
          </a:p>
          <a:p>
            <a:pPr lvl="1"/>
            <a:r>
              <a:rPr lang="en-US" dirty="0"/>
              <a:t> https://www.sec.gov/data/edgar-log-file-data-set.html</a:t>
            </a:r>
          </a:p>
        </p:txBody>
      </p:sp>
    </p:spTree>
    <p:extLst>
      <p:ext uri="{BB962C8B-B14F-4D97-AF65-F5344CB8AC3E}">
        <p14:creationId xmlns:p14="http://schemas.microsoft.com/office/powerpoint/2010/main" val="358692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6111" y="452718"/>
            <a:ext cx="9929124" cy="1400530"/>
          </a:xfrm>
        </p:spPr>
        <p:txBody>
          <a:bodyPr/>
          <a:lstStyle/>
          <a:p>
            <a:r>
              <a:rPr lang="en-US" sz="3600" b="1" u="sng" dirty="0"/>
              <a:t>Step 1. Generate dynamic </a:t>
            </a:r>
            <a:r>
              <a:rPr lang="en-US" sz="3600" b="1" u="sng" dirty="0" err="1"/>
              <a:t>url</a:t>
            </a:r>
            <a:r>
              <a:rPr lang="en-US" sz="3600" b="1" u="sng" dirty="0"/>
              <a:t> and validate</a:t>
            </a:r>
            <a:br>
              <a:rPr lang="en-US" sz="3600" b="1" u="sng" dirty="0"/>
            </a:br>
            <a:br>
              <a:rPr lang="en-US" sz="3600" u="sng" dirty="0"/>
            </a:br>
            <a:endParaRPr lang="en-US" sz="36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52129" y="1099930"/>
            <a:ext cx="8946541" cy="4512365"/>
          </a:xfrm>
        </p:spPr>
        <p:txBody>
          <a:bodyPr>
            <a:normAutofit/>
          </a:bodyPr>
          <a:lstStyle/>
          <a:p>
            <a:r>
              <a:rPr lang="en-US" sz="1600" dirty="0"/>
              <a:t>Accept year as a input from user, validate it  and create dynamic </a:t>
            </a:r>
            <a:r>
              <a:rPr lang="en-US" sz="1600" dirty="0" err="1"/>
              <a:t>url</a:t>
            </a:r>
            <a:r>
              <a:rPr lang="en-US" sz="1600" dirty="0"/>
              <a:t> to locate all the log files for that year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For example: if we input year as 2003 : </a:t>
            </a:r>
            <a:r>
              <a:rPr lang="en-US" sz="1400" dirty="0" err="1"/>
              <a:t>url</a:t>
            </a:r>
            <a:r>
              <a:rPr lang="en-US" sz="1400" dirty="0"/>
              <a:t> will be : https://www.sec.gov/files/edgar2003.html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24" t="35048" r="50306" b="55390"/>
          <a:stretch/>
        </p:blipFill>
        <p:spPr>
          <a:xfrm>
            <a:off x="1126433" y="1785070"/>
            <a:ext cx="6732105" cy="9796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824" t="32933" r="36250" b="25679"/>
          <a:stretch/>
        </p:blipFill>
        <p:spPr>
          <a:xfrm>
            <a:off x="1126434" y="3356112"/>
            <a:ext cx="8895950" cy="31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52" y="175309"/>
            <a:ext cx="9427982" cy="1030639"/>
          </a:xfrm>
        </p:spPr>
        <p:txBody>
          <a:bodyPr/>
          <a:lstStyle/>
          <a:p>
            <a:r>
              <a:rPr lang="en-US" sz="2800" b="1" u="sng" dirty="0"/>
              <a:t>Step 2: Traverse </a:t>
            </a:r>
            <a:r>
              <a:rPr lang="en-US" sz="2800" b="1" u="sng" dirty="0" err="1"/>
              <a:t>url</a:t>
            </a:r>
            <a:r>
              <a:rPr lang="en-US" sz="2800" b="1" u="sng" dirty="0"/>
              <a:t> to extract log files for first day of each month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658" y="1205948"/>
            <a:ext cx="11445516" cy="4823791"/>
          </a:xfrm>
        </p:spPr>
        <p:txBody>
          <a:bodyPr>
            <a:normAutofit/>
          </a:bodyPr>
          <a:lstStyle/>
          <a:p>
            <a:r>
              <a:rPr lang="en-US" sz="1600" dirty="0"/>
              <a:t>Traverse the generated </a:t>
            </a:r>
            <a:r>
              <a:rPr lang="en-US" sz="1600" dirty="0" err="1"/>
              <a:t>url</a:t>
            </a:r>
            <a:r>
              <a:rPr lang="en-US" sz="1600" dirty="0"/>
              <a:t>, log the data and locate the desired log files using regular expression validation to get all log files for first day of each month</a:t>
            </a:r>
          </a:p>
          <a:p>
            <a:r>
              <a:rPr lang="en-US" sz="1600" dirty="0"/>
              <a:t>If files are present in cache ;         asks the user if it wants to download new data or use the cache file</a:t>
            </a:r>
          </a:p>
          <a:p>
            <a:r>
              <a:rPr lang="en-US" sz="1600" b="1" dirty="0"/>
              <a:t>Process Workflow</a:t>
            </a:r>
            <a:r>
              <a:rPr lang="en-US" sz="1600" dirty="0"/>
              <a:t>: First check in cache if these files have already been downloaded ; If not then extract these files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79" t="27707" r="28407" b="20245"/>
          <a:stretch/>
        </p:blipFill>
        <p:spPr>
          <a:xfrm>
            <a:off x="1139687" y="2544418"/>
            <a:ext cx="10336696" cy="41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4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u="sng" dirty="0"/>
              <a:t>Step 3 : Handling missing data for each file using a function : </a:t>
            </a:r>
            <a:r>
              <a:rPr lang="en-US" sz="2800" b="1" u="sng" dirty="0" err="1"/>
              <a:t>handleMissingValues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508691"/>
            <a:ext cx="8946541" cy="4195481"/>
          </a:xfrm>
        </p:spPr>
        <p:txBody>
          <a:bodyPr>
            <a:normAutofit/>
          </a:bodyPr>
          <a:lstStyle/>
          <a:p>
            <a:r>
              <a:rPr lang="en-US" sz="1800" b="1" u="sng" dirty="0" err="1"/>
              <a:t>handleMissingValues</a:t>
            </a:r>
            <a:r>
              <a:rPr lang="en-US" sz="1800" b="1" u="sng" dirty="0"/>
              <a:t> (file, counter) -</a:t>
            </a:r>
            <a:r>
              <a:rPr lang="en-US" sz="1800" dirty="0"/>
              <a:t>Defined a function that accepts the file Data frame as an input and handles the missing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717" t="26202" r="14658" b="14187"/>
          <a:stretch/>
        </p:blipFill>
        <p:spPr>
          <a:xfrm>
            <a:off x="781879" y="2140595"/>
            <a:ext cx="10442712" cy="43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3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u="sng" dirty="0"/>
              <a:t>Step 3 : Variables description considered for handling missing data and checking for anomalies</a:t>
            </a:r>
            <a:br>
              <a:rPr lang="en-US" sz="3000" b="1" u="sng" dirty="0"/>
            </a:b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132431"/>
            <a:ext cx="8946541" cy="4195481"/>
          </a:xfrm>
        </p:spPr>
        <p:txBody>
          <a:bodyPr>
            <a:normAutofit/>
          </a:bodyPr>
          <a:lstStyle/>
          <a:p>
            <a:r>
              <a:rPr lang="en-US" sz="1800" b="1" dirty="0"/>
              <a:t>Code</a:t>
            </a:r>
            <a:r>
              <a:rPr lang="en-US" sz="1800" dirty="0"/>
              <a:t> : Apache log file status code for the request</a:t>
            </a:r>
          </a:p>
          <a:p>
            <a:r>
              <a:rPr lang="en-US" sz="1800" b="1" dirty="0"/>
              <a:t>Size</a:t>
            </a:r>
            <a:r>
              <a:rPr lang="en-US" sz="1800" dirty="0"/>
              <a:t> : document file size</a:t>
            </a:r>
          </a:p>
          <a:p>
            <a:r>
              <a:rPr lang="en-US" sz="1800" b="1" dirty="0"/>
              <a:t>idx</a:t>
            </a:r>
            <a:r>
              <a:rPr lang="en-US" sz="1800" dirty="0"/>
              <a:t> : takes on a value of 1 if the requester landed on the index page of a set of documents (e.g., -index.htm), and zero otherwise</a:t>
            </a:r>
          </a:p>
          <a:p>
            <a:r>
              <a:rPr lang="en-US" sz="1800" b="1" dirty="0"/>
              <a:t>No</a:t>
            </a:r>
            <a:r>
              <a:rPr lang="en-US" sz="1800" dirty="0"/>
              <a:t> </a:t>
            </a:r>
            <a:r>
              <a:rPr lang="en-US" sz="1800" b="1" dirty="0"/>
              <a:t>agent</a:t>
            </a:r>
            <a:r>
              <a:rPr lang="en-US" sz="1800" dirty="0"/>
              <a:t> : takes on a value of one if the Apache log file user agent field is empty, and zero otherwise</a:t>
            </a:r>
          </a:p>
          <a:p>
            <a:r>
              <a:rPr lang="en-US" sz="1800" b="1" dirty="0"/>
              <a:t>Browser</a:t>
            </a:r>
            <a:r>
              <a:rPr lang="en-US" sz="1800" dirty="0"/>
              <a:t> : three character string that identifies potential browser type by analyzing whether the user agent field contained the following /[text]/ . Regular expressions are considered as described in the document </a:t>
            </a:r>
          </a:p>
          <a:p>
            <a:r>
              <a:rPr lang="en-US" sz="1800" b="1" dirty="0"/>
              <a:t>Crawler</a:t>
            </a:r>
            <a:r>
              <a:rPr lang="en-US" sz="1800" dirty="0"/>
              <a:t> : This variable takes on a value of one if the user agent self identifies as one of the following web crawlers or has a user code of 404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7571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266515" cy="872499"/>
          </a:xfrm>
        </p:spPr>
        <p:txBody>
          <a:bodyPr/>
          <a:lstStyle/>
          <a:p>
            <a:r>
              <a:rPr lang="en-US" sz="3200" b="1" u="sng" dirty="0"/>
              <a:t>Step 3.1 : Handling missing data for Size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69822"/>
            <a:ext cx="8946541" cy="4195481"/>
          </a:xfrm>
        </p:spPr>
        <p:txBody>
          <a:bodyPr/>
          <a:lstStyle/>
          <a:p>
            <a:r>
              <a:rPr lang="en-US" b="1" dirty="0"/>
              <a:t>SIZE - for missing values in the column size 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Group the column by code and replace size by mean size for each group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If the mean size is also 0 it is represented by Nan : to resolve this, replace these blank values by 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906" t="31010" r="36861" b="54121"/>
          <a:stretch/>
        </p:blipFill>
        <p:spPr>
          <a:xfrm>
            <a:off x="851604" y="3126492"/>
            <a:ext cx="10787814" cy="190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Problem 1: Data wrangling Edgar data from text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970" y="1283678"/>
            <a:ext cx="9328884" cy="4964722"/>
          </a:xfrm>
        </p:spPr>
        <p:txBody>
          <a:bodyPr>
            <a:norm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Parse and extract  table data from Edgar 10Q and 10K filings using R/Python using the CIK and the accession number as inputs for a particular company.</a:t>
            </a:r>
          </a:p>
          <a:p>
            <a:r>
              <a:rPr lang="en-US" sz="2400" b="1" dirty="0"/>
              <a:t>Language Used: </a:t>
            </a:r>
            <a:r>
              <a:rPr lang="en-US" sz="2400" dirty="0"/>
              <a:t>Python</a:t>
            </a:r>
          </a:p>
          <a:p>
            <a:r>
              <a:rPr lang="en-US" sz="2400" b="1" dirty="0"/>
              <a:t>Reference: </a:t>
            </a:r>
            <a:r>
              <a:rPr lang="en-US" sz="2400" dirty="0">
                <a:hlinkClick r:id="rId2"/>
              </a:rPr>
              <a:t>https://www.sec.gov/Archives/edgar/data/51143/000005114313000007/0000051143-13-000007-index.html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1513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09" y="200927"/>
            <a:ext cx="9404723" cy="1400530"/>
          </a:xfrm>
        </p:spPr>
        <p:txBody>
          <a:bodyPr/>
          <a:lstStyle/>
          <a:p>
            <a:r>
              <a:rPr lang="en-US" sz="2800" b="1" u="sng" dirty="0"/>
              <a:t>Step 3.1 : Handling missing data for Browser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353" y="752061"/>
            <a:ext cx="9294479" cy="4856921"/>
          </a:xfrm>
        </p:spPr>
        <p:txBody>
          <a:bodyPr>
            <a:normAutofit/>
          </a:bodyPr>
          <a:lstStyle/>
          <a:p>
            <a:r>
              <a:rPr lang="en-US" sz="1800" dirty="0"/>
              <a:t>Browser</a:t>
            </a:r>
            <a:r>
              <a:rPr lang="en-US" sz="1800" b="1" dirty="0"/>
              <a:t> - for missing values in the column size :</a:t>
            </a:r>
          </a:p>
          <a:p>
            <a:pPr lvl="1"/>
            <a:r>
              <a:rPr lang="en-US" sz="1600" dirty="0"/>
              <a:t>As mentioned in the variables description of log files : no agent = 1 implies there is no user agent specified and vice –versa </a:t>
            </a:r>
          </a:p>
          <a:p>
            <a:pPr lvl="1"/>
            <a:r>
              <a:rPr lang="en-US" sz="1600" dirty="0"/>
              <a:t>When no-agent =0 and browser is null : we replace browser by “</a:t>
            </a:r>
            <a:r>
              <a:rPr lang="en-US" sz="1600" dirty="0" err="1"/>
              <a:t>oth</a:t>
            </a:r>
            <a:r>
              <a:rPr lang="en-US" sz="1600" dirty="0"/>
              <a:t>” as mentioned in the variables description</a:t>
            </a:r>
          </a:p>
          <a:p>
            <a:pPr lvl="1"/>
            <a:r>
              <a:rPr lang="en-US" sz="1600" dirty="0"/>
              <a:t>When no-agent =1 and browser is null : we replace browser by “</a:t>
            </a:r>
            <a:r>
              <a:rPr lang="en-US" sz="1600" dirty="0" err="1"/>
              <a:t>NoBrowser</a:t>
            </a:r>
            <a:r>
              <a:rPr lang="en-US" sz="1600" dirty="0"/>
              <a:t>”</a:t>
            </a:r>
          </a:p>
          <a:p>
            <a:pPr marL="914400" lvl="2" indent="0">
              <a:buNone/>
            </a:pPr>
            <a:endParaRPr lang="en-US" sz="1400" b="1" dirty="0"/>
          </a:p>
          <a:p>
            <a:pPr lvl="2"/>
            <a:endParaRPr lang="en-US" sz="1400" b="1" dirty="0"/>
          </a:p>
          <a:p>
            <a:pPr marL="914400" lvl="2" indent="0">
              <a:buNone/>
            </a:pPr>
            <a:endParaRPr lang="en-US" sz="1400" b="1" dirty="0"/>
          </a:p>
          <a:p>
            <a:pPr lvl="1"/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230" t="28459" r="11092" b="32745"/>
          <a:stretch/>
        </p:blipFill>
        <p:spPr>
          <a:xfrm>
            <a:off x="528954" y="2769704"/>
            <a:ext cx="10853530" cy="392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2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55058"/>
            <a:ext cx="9404723" cy="1400530"/>
          </a:xfrm>
        </p:spPr>
        <p:txBody>
          <a:bodyPr/>
          <a:lstStyle/>
          <a:p>
            <a:r>
              <a:rPr lang="en-US" sz="2800" b="1" u="sng" dirty="0"/>
              <a:t>Step 4 : Finding Anomalies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740954"/>
            <a:ext cx="8946541" cy="4195481"/>
          </a:xfrm>
        </p:spPr>
        <p:txBody>
          <a:bodyPr>
            <a:normAutofit/>
          </a:bodyPr>
          <a:lstStyle/>
          <a:p>
            <a:r>
              <a:rPr lang="en-US" sz="1600" dirty="0"/>
              <a:t>Defined a function named : </a:t>
            </a:r>
            <a:r>
              <a:rPr lang="en-US" sz="1600" b="1" dirty="0" err="1"/>
              <a:t>checkForAnomalies</a:t>
            </a:r>
            <a:r>
              <a:rPr lang="en-US" sz="1600" b="1" dirty="0"/>
              <a:t>(</a:t>
            </a:r>
            <a:r>
              <a:rPr lang="en-US" sz="1600" b="1" dirty="0" err="1"/>
              <a:t>file,counter</a:t>
            </a:r>
            <a:r>
              <a:rPr lang="en-US" sz="1600" b="1" dirty="0"/>
              <a:t>)</a:t>
            </a:r>
          </a:p>
          <a:p>
            <a:pPr lvl="1"/>
            <a:r>
              <a:rPr lang="en-US" sz="1400" dirty="0"/>
              <a:t>It accepts the file data frame as an input and checks for any anomalies</a:t>
            </a:r>
          </a:p>
          <a:p>
            <a:pPr lvl="1"/>
            <a:r>
              <a:rPr lang="en-US" sz="1400" dirty="0"/>
              <a:t>Defined a new column called ‘Anomaly’ in the data frame</a:t>
            </a:r>
          </a:p>
          <a:p>
            <a:pPr lvl="1"/>
            <a:r>
              <a:rPr lang="en-US" sz="1400" dirty="0"/>
              <a:t>If any anomaly is found it is represented as 1 in the column ‘Anomaly’ else it is 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717" t="20433" r="16491" b="18614"/>
          <a:stretch/>
        </p:blipFill>
        <p:spPr>
          <a:xfrm>
            <a:off x="1100111" y="2141484"/>
            <a:ext cx="9673905" cy="445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6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Step 4.1 : Finding Anomalies in columns “idx” and “</a:t>
            </a:r>
            <a:r>
              <a:rPr lang="en-US" sz="3200" b="1" u="sng" dirty="0" err="1"/>
              <a:t>extention</a:t>
            </a:r>
            <a:r>
              <a:rPr lang="en-US" sz="3200" b="1" u="sng" dirty="0"/>
              <a:t>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2052918"/>
            <a:ext cx="11015801" cy="1379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 per the description of variables if idx = 0 then file </a:t>
            </a:r>
            <a:r>
              <a:rPr lang="en-US" dirty="0" err="1"/>
              <a:t>extention</a:t>
            </a:r>
            <a:r>
              <a:rPr lang="en-US" dirty="0"/>
              <a:t> should end with index.htm as it depicts if the user landed on index page</a:t>
            </a:r>
          </a:p>
          <a:p>
            <a:r>
              <a:rPr lang="en-US" dirty="0"/>
              <a:t>If this condition is not met we depict it as an anomaly in the column – Anomaly  by setting it as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716" t="26971" r="17204" b="54846"/>
          <a:stretch/>
        </p:blipFill>
        <p:spPr>
          <a:xfrm>
            <a:off x="270137" y="3811733"/>
            <a:ext cx="11505568" cy="17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Step 4.2 : Finding Anomalies in columns “code” and “crawler”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2052918"/>
            <a:ext cx="11015801" cy="1379395"/>
          </a:xfrm>
        </p:spPr>
        <p:txBody>
          <a:bodyPr>
            <a:normAutofit/>
          </a:bodyPr>
          <a:lstStyle/>
          <a:p>
            <a:r>
              <a:rPr lang="en-US" dirty="0"/>
              <a:t>As per the description of variables if code = 404 then crawler should be 1</a:t>
            </a:r>
          </a:p>
          <a:p>
            <a:r>
              <a:rPr lang="en-US" dirty="0"/>
              <a:t>If this condition is not met we depict it as an anomaly in the column – Anomaly  by setting it as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14" t="33272" r="41324" b="50000"/>
          <a:stretch/>
        </p:blipFill>
        <p:spPr>
          <a:xfrm>
            <a:off x="889730" y="3631982"/>
            <a:ext cx="9674311" cy="21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Step 4.3 : Finding Anomalies in columns “code”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2052918"/>
            <a:ext cx="11015801" cy="1379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we are finding anomalies in code column by validating it against HTTP status code format by the regular expression - r'[1-5][0-9][0-9]'</a:t>
            </a:r>
          </a:p>
          <a:p>
            <a:r>
              <a:rPr lang="en-US" dirty="0"/>
              <a:t>If this condition is not met we depict it as an anomaly in the column – Anomaly  by setting it as 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798" t="52775" r="35231" b="31295"/>
          <a:stretch/>
        </p:blipFill>
        <p:spPr>
          <a:xfrm>
            <a:off x="975536" y="3631983"/>
            <a:ext cx="10356950" cy="18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0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93692"/>
            <a:ext cx="9404723" cy="1400530"/>
          </a:xfrm>
        </p:spPr>
        <p:txBody>
          <a:bodyPr/>
          <a:lstStyle/>
          <a:p>
            <a:r>
              <a:rPr lang="en-US" sz="3200" b="1" u="sng" dirty="0"/>
              <a:t>Step 5 : Defining Summary Metric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7295" y="993957"/>
            <a:ext cx="8946541" cy="4658138"/>
          </a:xfrm>
        </p:spPr>
        <p:txBody>
          <a:bodyPr>
            <a:normAutofit/>
          </a:bodyPr>
          <a:lstStyle/>
          <a:p>
            <a:r>
              <a:rPr lang="en-US" sz="1800" dirty="0"/>
              <a:t>defined a function to calculate the summary metric for the entire year grouped by each month</a:t>
            </a:r>
          </a:p>
          <a:p>
            <a:pPr marL="0" indent="0">
              <a:buNone/>
            </a:pPr>
            <a:r>
              <a:rPr lang="en-US" sz="1800" dirty="0"/>
              <a:t>     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9" t="28459" r="45722" b="13904"/>
          <a:stretch/>
        </p:blipFill>
        <p:spPr>
          <a:xfrm>
            <a:off x="997295" y="1822876"/>
            <a:ext cx="8756305" cy="46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4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u="sng" dirty="0"/>
              <a:t>Final Workflow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73" y="1378227"/>
            <a:ext cx="5376020" cy="4658138"/>
          </a:xfrm>
        </p:spPr>
        <p:txBody>
          <a:bodyPr>
            <a:normAutofit/>
          </a:bodyPr>
          <a:lstStyle/>
          <a:p>
            <a:r>
              <a:rPr lang="en-US" sz="1800" dirty="0"/>
              <a:t>Traverse the folder for the desired year and loop through each log file for the following:</a:t>
            </a:r>
          </a:p>
          <a:p>
            <a:pPr lvl="1"/>
            <a:r>
              <a:rPr lang="en-US" sz="1600" dirty="0"/>
              <a:t>Read file into a data frame </a:t>
            </a:r>
          </a:p>
          <a:p>
            <a:pPr lvl="1"/>
            <a:r>
              <a:rPr lang="en-US" sz="1600" dirty="0"/>
              <a:t>Call the function </a:t>
            </a:r>
            <a:r>
              <a:rPr lang="en-US" sz="1600" b="1" dirty="0" err="1"/>
              <a:t>handleMissingValues</a:t>
            </a:r>
            <a:r>
              <a:rPr lang="en-US" sz="1600" b="1" dirty="0"/>
              <a:t>() </a:t>
            </a:r>
            <a:r>
              <a:rPr lang="en-US" sz="1600" dirty="0"/>
              <a:t>defined above</a:t>
            </a:r>
          </a:p>
          <a:p>
            <a:pPr lvl="1"/>
            <a:r>
              <a:rPr lang="en-US" sz="1600" dirty="0"/>
              <a:t>Call the function </a:t>
            </a:r>
            <a:r>
              <a:rPr lang="en-US" sz="1600" b="1" dirty="0" err="1"/>
              <a:t>checkForAnomalies</a:t>
            </a:r>
            <a:r>
              <a:rPr lang="en-US" sz="1600" b="1" dirty="0"/>
              <a:t> () </a:t>
            </a:r>
            <a:r>
              <a:rPr lang="en-US" sz="1600" dirty="0"/>
              <a:t>defined above</a:t>
            </a:r>
          </a:p>
          <a:p>
            <a:pPr lvl="1"/>
            <a:r>
              <a:rPr lang="en-US" sz="1600" dirty="0"/>
              <a:t>Append the clean and updated data frame to a summary csv </a:t>
            </a:r>
          </a:p>
          <a:p>
            <a:pPr lvl="1"/>
            <a:r>
              <a:rPr lang="en-US" sz="1600" dirty="0"/>
              <a:t>Call the function </a:t>
            </a:r>
            <a:r>
              <a:rPr lang="en-US" sz="1600" b="1" dirty="0" err="1"/>
              <a:t>createSummaryMetric</a:t>
            </a:r>
            <a:r>
              <a:rPr lang="en-US" sz="1600" b="1" dirty="0"/>
              <a:t>() </a:t>
            </a:r>
            <a:r>
              <a:rPr lang="en-US" sz="1600" dirty="0"/>
              <a:t>defined above</a:t>
            </a:r>
          </a:p>
          <a:p>
            <a:pPr lvl="1"/>
            <a:r>
              <a:rPr lang="en-US" sz="1600" dirty="0"/>
              <a:t>Zip the file and upload on Amazon s3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3539" t="29892" r="40915" b="5723"/>
          <a:stretch/>
        </p:blipFill>
        <p:spPr>
          <a:xfrm>
            <a:off x="5738193" y="320196"/>
            <a:ext cx="6153186" cy="626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80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187675"/>
            <a:ext cx="9403741" cy="672697"/>
          </a:xfrm>
        </p:spPr>
        <p:txBody>
          <a:bodyPr/>
          <a:lstStyle/>
          <a:p>
            <a:r>
              <a:rPr lang="en-US" sz="2800" b="1" dirty="0"/>
              <a:t>Python Code  for connection with AWS S3 storage: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513" y="795632"/>
            <a:ext cx="9328884" cy="5122984"/>
          </a:xfrm>
        </p:spPr>
        <p:txBody>
          <a:bodyPr>
            <a:normAutofit/>
          </a:bodyPr>
          <a:lstStyle/>
          <a:p>
            <a:r>
              <a:rPr lang="en-US" sz="1800" dirty="0"/>
              <a:t>We’ll receive the AWS Key and ID through the user input in the docker terminal and create a bucket. </a:t>
            </a:r>
          </a:p>
          <a:p>
            <a:r>
              <a:rPr lang="en-US" sz="1800" b="1" dirty="0"/>
              <a:t>In case user enters a wrong key or ID, he will get an error message stating invalid id or key.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33" t="21779" r="15166" b="12999"/>
          <a:stretch/>
        </p:blipFill>
        <p:spPr>
          <a:xfrm>
            <a:off x="1560545" y="2165154"/>
            <a:ext cx="8617126" cy="452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700112" cy="681490"/>
          </a:xfrm>
        </p:spPr>
        <p:txBody>
          <a:bodyPr/>
          <a:lstStyle/>
          <a:p>
            <a:r>
              <a:rPr lang="en-US" sz="2800" b="1" u="sng" dirty="0"/>
              <a:t>Part 2: Docker image to automate the task: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134209"/>
            <a:ext cx="11357820" cy="5275384"/>
          </a:xfrm>
        </p:spPr>
        <p:txBody>
          <a:bodyPr/>
          <a:lstStyle/>
          <a:p>
            <a:r>
              <a:rPr lang="en-US" dirty="0"/>
              <a:t>We have coded the parametrization in the python code so that user can enter all the parameters in a single go.</a:t>
            </a:r>
          </a:p>
          <a:p>
            <a:r>
              <a:rPr lang="en-US" dirty="0"/>
              <a:t>Pull the image from the docker hub.</a:t>
            </a:r>
          </a:p>
          <a:p>
            <a:r>
              <a:rPr lang="en-US" dirty="0"/>
              <a:t>Run the above pulled image.</a:t>
            </a:r>
          </a:p>
          <a:p>
            <a:endParaRPr lang="en-US" dirty="0"/>
          </a:p>
          <a:p>
            <a:r>
              <a:rPr lang="en-US" dirty="0"/>
              <a:t>Check for the container created using:</a:t>
            </a:r>
          </a:p>
          <a:p>
            <a:r>
              <a:rPr lang="en-US" dirty="0"/>
              <a:t>Run the container using the below command in the following format: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docker exec -it &lt;container_id&gt; python question2.py </a:t>
            </a:r>
            <a:r>
              <a:rPr lang="en-US" b="1" dirty="0"/>
              <a:t>YEAR</a:t>
            </a:r>
            <a:r>
              <a:rPr lang="en-US" dirty="0"/>
              <a:t> </a:t>
            </a:r>
            <a:r>
              <a:rPr lang="en-US" b="1" dirty="0"/>
              <a:t>AWS_ID </a:t>
            </a:r>
            <a:r>
              <a:rPr lang="en-US" b="1" dirty="0" err="1"/>
              <a:t>AWS_SecretKey</a:t>
            </a:r>
            <a:r>
              <a:rPr lang="en-US" b="1" dirty="0"/>
              <a:t> </a:t>
            </a:r>
            <a:r>
              <a:rPr lang="en-US" b="1" dirty="0" err="1"/>
              <a:t>CacheFlag</a:t>
            </a:r>
            <a:r>
              <a:rPr lang="en-US" b="1" dirty="0"/>
              <a:t>(0/1) </a:t>
            </a:r>
            <a:r>
              <a:rPr lang="en-US" dirty="0"/>
              <a:t> “0” – If you don’t want cache, “1” – if you want cache.</a:t>
            </a:r>
            <a:endParaRPr lang="en-US" b="1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148" y="3244792"/>
            <a:ext cx="1771650" cy="209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511" t="54235" r="42758" b="42237"/>
          <a:stretch/>
        </p:blipFill>
        <p:spPr>
          <a:xfrm>
            <a:off x="6079148" y="1935549"/>
            <a:ext cx="2781734" cy="2539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5476" t="66971" r="41444" b="30027"/>
          <a:stretch/>
        </p:blipFill>
        <p:spPr>
          <a:xfrm>
            <a:off x="6079148" y="2440788"/>
            <a:ext cx="3002944" cy="219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87" y="5274924"/>
            <a:ext cx="7896225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1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418" y="420441"/>
            <a:ext cx="10054128" cy="1601789"/>
          </a:xfrm>
        </p:spPr>
        <p:txBody>
          <a:bodyPr/>
          <a:lstStyle/>
          <a:p>
            <a:r>
              <a:rPr lang="en-US" sz="2000" dirty="0"/>
              <a:t>-- You will get the below log messages once you will enter the required </a:t>
            </a:r>
            <a:br>
              <a:rPr lang="en-US" sz="2000" dirty="0"/>
            </a:br>
            <a:r>
              <a:rPr lang="en-US" sz="2000" dirty="0"/>
              <a:t>parameters.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-- We have implemented a progress bar that keep you updated about the progress of the file download 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-- Once the download has been finished, we can check our AWS account to view the bucket created and analyze the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18" y="2275334"/>
            <a:ext cx="11333432" cy="1977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18" y="4384266"/>
            <a:ext cx="88106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264" y="934916"/>
            <a:ext cx="11466886" cy="549519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/>
              <a:t>Step 1:</a:t>
            </a:r>
            <a:r>
              <a:rPr lang="en-US" sz="1800" dirty="0"/>
              <a:t> Take input from user in the following order: Python Script Name, CIK_Number, Accession </a:t>
            </a:r>
            <a:br>
              <a:rPr lang="en-US" sz="1800" dirty="0"/>
            </a:br>
            <a:r>
              <a:rPr lang="en-US" sz="1800" dirty="0"/>
              <a:t>Number, AWS Key and Access Key on the docker terminal.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Check for Validations like the number of arguments user has entered, CIK Number , Accession Number and AWS Key.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1265" y="429272"/>
            <a:ext cx="9404723" cy="505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u="sng" dirty="0"/>
              <a:t>Part 1: Parse files</a:t>
            </a:r>
            <a:endParaRPr lang="en-US" sz="2800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26" y="2504661"/>
            <a:ext cx="10458450" cy="40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Example: Ran for 2003 and uploaded summary metric and zipped summary on Amazon S3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02" t="24244" r="337" b="63613"/>
          <a:stretch/>
        </p:blipFill>
        <p:spPr>
          <a:xfrm>
            <a:off x="672615" y="2389270"/>
            <a:ext cx="10671245" cy="738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891" y="1553735"/>
            <a:ext cx="10781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Uploaded the log file and summary metric on Amazon S3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following files were uploaded in </a:t>
            </a:r>
            <a:r>
              <a:rPr lang="en-US" dirty="0" err="1"/>
              <a:t>table_data</a:t>
            </a:r>
            <a:r>
              <a:rPr lang="en-US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Summary:  Combined all data for 12 months for 2003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err="1"/>
              <a:t>SummaryMetrics</a:t>
            </a:r>
            <a:r>
              <a:rPr lang="en-US" dirty="0"/>
              <a:t> :  Calculated summarized data for 12 months for year 2003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366" t="25408" r="6647" b="66492"/>
          <a:stretch/>
        </p:blipFill>
        <p:spPr>
          <a:xfrm>
            <a:off x="720917" y="4673773"/>
            <a:ext cx="10766862" cy="8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57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364" y="267187"/>
            <a:ext cx="10270435" cy="1400530"/>
          </a:xfrm>
        </p:spPr>
        <p:txBody>
          <a:bodyPr/>
          <a:lstStyle/>
          <a:p>
            <a:r>
              <a:rPr lang="en-US" sz="4000" b="1" dirty="0"/>
              <a:t>Summary Metrics for 2003 on Amazon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86" y="1403562"/>
            <a:ext cx="10611610" cy="5103255"/>
          </a:xfrm>
        </p:spPr>
        <p:txBody>
          <a:bodyPr>
            <a:normAutofit/>
          </a:bodyPr>
          <a:lstStyle/>
          <a:p>
            <a:r>
              <a:rPr lang="en-US" dirty="0" err="1"/>
              <a:t>Calcuated</a:t>
            </a:r>
            <a:r>
              <a:rPr lang="en-US" dirty="0"/>
              <a:t> summary grouped by date and </a:t>
            </a:r>
            <a:r>
              <a:rPr lang="en-US" dirty="0" err="1"/>
              <a:t>ip</a:t>
            </a:r>
            <a:r>
              <a:rPr lang="en-US" dirty="0"/>
              <a:t> </a:t>
            </a:r>
          </a:p>
          <a:p>
            <a:r>
              <a:rPr lang="en-US" dirty="0"/>
              <a:t>Max browser used per “</a:t>
            </a:r>
            <a:r>
              <a:rPr lang="en-US" dirty="0" err="1"/>
              <a:t>ip</a:t>
            </a:r>
            <a:r>
              <a:rPr lang="en-US" dirty="0"/>
              <a:t>”</a:t>
            </a:r>
          </a:p>
          <a:p>
            <a:r>
              <a:rPr lang="en-US" dirty="0"/>
              <a:t>Total accessed </a:t>
            </a:r>
            <a:r>
              <a:rPr lang="en-US" dirty="0" err="1"/>
              <a:t>extention</a:t>
            </a:r>
            <a:r>
              <a:rPr lang="en-US" dirty="0"/>
              <a:t>: the document that was accessed most</a:t>
            </a:r>
          </a:p>
          <a:p>
            <a:r>
              <a:rPr lang="en-US" dirty="0"/>
              <a:t>Mostly accessed </a:t>
            </a:r>
            <a:r>
              <a:rPr lang="en-US" dirty="0" err="1"/>
              <a:t>cik</a:t>
            </a:r>
            <a:r>
              <a:rPr lang="en-US" dirty="0"/>
              <a:t> – count</a:t>
            </a:r>
          </a:p>
          <a:p>
            <a:r>
              <a:rPr lang="en-US" dirty="0"/>
              <a:t>Average file size grouped by date and </a:t>
            </a:r>
            <a:r>
              <a:rPr lang="en-US" dirty="0" err="1"/>
              <a:t>ip</a:t>
            </a:r>
            <a:r>
              <a:rPr lang="en-US" dirty="0"/>
              <a:t> </a:t>
            </a:r>
          </a:p>
          <a:p>
            <a:r>
              <a:rPr lang="en-US" dirty="0"/>
              <a:t>Total accessed </a:t>
            </a:r>
            <a:r>
              <a:rPr lang="en-US" dirty="0" err="1"/>
              <a:t>cik</a:t>
            </a:r>
            <a:r>
              <a:rPr lang="en-US" dirty="0"/>
              <a:t> –count</a:t>
            </a:r>
          </a:p>
          <a:p>
            <a:r>
              <a:rPr lang="en-US" dirty="0"/>
              <a:t>Min size of log file accessed</a:t>
            </a:r>
          </a:p>
          <a:p>
            <a:r>
              <a:rPr lang="en-US" dirty="0"/>
              <a:t>Max size of log file accessed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Snapshot of summary metric on next slide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65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92" t="28509" r="8036" b="11006"/>
          <a:stretch/>
        </p:blipFill>
        <p:spPr>
          <a:xfrm>
            <a:off x="338847" y="266979"/>
            <a:ext cx="11747009" cy="6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717696" cy="637528"/>
          </a:xfrm>
        </p:spPr>
        <p:txBody>
          <a:bodyPr/>
          <a:lstStyle/>
          <a:p>
            <a:r>
              <a:rPr lang="en-US" sz="2400" dirty="0"/>
              <a:t>Exception Handling: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090246"/>
            <a:ext cx="11320219" cy="5158153"/>
          </a:xfrm>
        </p:spPr>
        <p:txBody>
          <a:bodyPr/>
          <a:lstStyle/>
          <a:p>
            <a:r>
              <a:rPr lang="en-US" dirty="0"/>
              <a:t>In case user enters invalid CIK or accession number.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In case user enters incomplete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case user enters invalid AWS ID or secret Key.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1727774"/>
            <a:ext cx="4915275" cy="1360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819" y="1699489"/>
            <a:ext cx="6214079" cy="1360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2" y="4144107"/>
            <a:ext cx="9534525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42" y="5380826"/>
            <a:ext cx="72580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10399" y="477078"/>
            <a:ext cx="8850436" cy="1239051"/>
          </a:xfrm>
        </p:spPr>
        <p:txBody>
          <a:bodyPr/>
          <a:lstStyle/>
          <a:p>
            <a:r>
              <a:rPr lang="en-US" dirty="0"/>
              <a:t>Visualization: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69425" y="1981172"/>
            <a:ext cx="9181740" cy="1649924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Ran  problem 2 for year : 2003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Analyzed the summarized data uploaded on amazon s3 on tableau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00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95" y="356003"/>
            <a:ext cx="8216535" cy="630245"/>
          </a:xfrm>
        </p:spPr>
        <p:txBody>
          <a:bodyPr/>
          <a:lstStyle/>
          <a:p>
            <a:r>
              <a:rPr lang="en-US" sz="2800" b="1" u="sng" dirty="0"/>
              <a:t>Visualization1: Quaterly/Monthly Requests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68" y="1165159"/>
            <a:ext cx="4250789" cy="2161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24" t="5905"/>
          <a:stretch/>
        </p:blipFill>
        <p:spPr>
          <a:xfrm>
            <a:off x="5147294" y="1112500"/>
            <a:ext cx="4062046" cy="2267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16" y="1165159"/>
            <a:ext cx="782086" cy="3251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379" y="2521475"/>
            <a:ext cx="947366" cy="3870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96" y="1327748"/>
            <a:ext cx="1276248" cy="2248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528" y="1242182"/>
            <a:ext cx="984782" cy="395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269" y="3897359"/>
            <a:ext cx="4250789" cy="2038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2266" y="3861538"/>
            <a:ext cx="4171699" cy="21099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96" y="3926206"/>
            <a:ext cx="1276248" cy="2877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549979" y="2843349"/>
            <a:ext cx="6894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80603" y="1440179"/>
            <a:ext cx="18378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We have analyzed that in the year 2003, most number of IP’s (33,056) requested for the document in the </a:t>
            </a:r>
            <a:r>
              <a:rPr lang="en-US" sz="1600" b="1" dirty="0"/>
              <a:t>second quarter (Q2</a:t>
            </a:r>
            <a:r>
              <a:rPr lang="en-US" sz="1600" dirty="0"/>
              <a:t>).</a:t>
            </a:r>
          </a:p>
          <a:p>
            <a:endParaRPr lang="en-US" sz="1600" dirty="0"/>
          </a:p>
          <a:p>
            <a:r>
              <a:rPr lang="en-US" sz="1600" dirty="0"/>
              <a:t>Further drilling down on monthly basis, in the month of </a:t>
            </a:r>
            <a:r>
              <a:rPr lang="en-US" sz="1600" b="1" dirty="0"/>
              <a:t>April</a:t>
            </a:r>
            <a:r>
              <a:rPr lang="en-US" sz="1600" dirty="0"/>
              <a:t> , most number of IP’s requested the document.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8813" y="3871103"/>
            <a:ext cx="1064147" cy="534177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570953" y="5634056"/>
            <a:ext cx="68941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7946" y="5634056"/>
            <a:ext cx="1660235" cy="3016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34299" y="2156361"/>
            <a:ext cx="1009488" cy="1792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732198" y="2069370"/>
            <a:ext cx="1009488" cy="1792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0320" y="5076096"/>
            <a:ext cx="1660235" cy="3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67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95" y="3403732"/>
            <a:ext cx="5433625" cy="3171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96" y="1279227"/>
            <a:ext cx="5433625" cy="1724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276" y="4751859"/>
            <a:ext cx="896465" cy="2617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7168" y="370586"/>
            <a:ext cx="978258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/>
              <a:t>Visualization2: Most number of Company’s Documents Requested </a:t>
            </a:r>
          </a:p>
        </p:txBody>
      </p:sp>
      <p:sp>
        <p:nvSpPr>
          <p:cNvPr id="8" name="Rectangle 7"/>
          <p:cNvSpPr/>
          <p:nvPr/>
        </p:nvSpPr>
        <p:spPr>
          <a:xfrm>
            <a:off x="6252266" y="1631002"/>
            <a:ext cx="53633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We have analyzed the total number of IP requests on a particular (CIK) i.e. company’s document(10Q or 10K).</a:t>
            </a:r>
          </a:p>
          <a:p>
            <a:r>
              <a:rPr lang="en-US" sz="1600" dirty="0"/>
              <a:t>  </a:t>
            </a:r>
          </a:p>
          <a:p>
            <a:r>
              <a:rPr lang="en-US" sz="1600" dirty="0"/>
              <a:t>Recorded the top 5 ranked in the descending order of the requests. </a:t>
            </a:r>
          </a:p>
          <a:p>
            <a:endParaRPr lang="en-US" sz="1600" dirty="0"/>
          </a:p>
          <a:p>
            <a:r>
              <a:rPr lang="en-US" sz="1600" dirty="0"/>
              <a:t>Heat map on the left shows that the majority of the documents requested were related to below companies.</a:t>
            </a:r>
          </a:p>
          <a:p>
            <a:endParaRPr lang="en-US" sz="1600" dirty="0"/>
          </a:p>
          <a:p>
            <a:r>
              <a:rPr lang="en-US" sz="1600" dirty="0"/>
              <a:t>Results are as:</a:t>
            </a:r>
          </a:p>
          <a:p>
            <a:r>
              <a:rPr lang="en-US" sz="1600" dirty="0"/>
              <a:t>        </a:t>
            </a:r>
            <a:r>
              <a:rPr lang="en-US" sz="1600" b="1" dirty="0"/>
              <a:t>Rank	    Company Name	         	  CIK</a:t>
            </a:r>
          </a:p>
          <a:p>
            <a:r>
              <a:rPr lang="en-US" sz="1600" dirty="0"/>
              <a:t>	</a:t>
            </a:r>
            <a:r>
              <a:rPr lang="en-US" sz="1400" dirty="0"/>
              <a:t>1			Microsoft Inc.			        78901</a:t>
            </a:r>
          </a:p>
          <a:p>
            <a:r>
              <a:rPr lang="en-US" sz="1400" dirty="0"/>
              <a:t>	2	International Business Machines Corp         51143</a:t>
            </a:r>
          </a:p>
          <a:p>
            <a:r>
              <a:rPr lang="en-US" sz="1400" dirty="0"/>
              <a:t>	3		   EXXON MOBIL CORP  		        34088 </a:t>
            </a:r>
          </a:p>
          <a:p>
            <a:r>
              <a:rPr lang="en-US" sz="1400" dirty="0"/>
              <a:t>	4       LETKO, BROSSEAU &amp; ASSOCIATES INC	      1230720</a:t>
            </a:r>
          </a:p>
          <a:p>
            <a:r>
              <a:rPr lang="en-US" sz="1400" dirty="0"/>
              <a:t>	5 			General Electric Co			40545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783" y="6160141"/>
            <a:ext cx="2314575" cy="238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853" y="4203529"/>
            <a:ext cx="1495425" cy="24765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465123" y="4656825"/>
            <a:ext cx="1406770" cy="46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7278" y="2679162"/>
            <a:ext cx="1857375" cy="2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5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68" y="1040957"/>
            <a:ext cx="4371975" cy="139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450" y="689192"/>
            <a:ext cx="3032042" cy="19986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057" y="2106979"/>
            <a:ext cx="1078048" cy="4412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061" y="1156832"/>
            <a:ext cx="1078048" cy="4412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97" y="3373737"/>
            <a:ext cx="5274080" cy="32324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2044" y="162742"/>
            <a:ext cx="913813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/>
              <a:t>Visualization 3: Navigation Requests Classification: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8373" y="2753787"/>
            <a:ext cx="9138139" cy="5539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500" dirty="0"/>
              <a:t>We can infer that most number of requests were made by the windows browser (56761 times) and the least was mac.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97098" y="3373737"/>
            <a:ext cx="561976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considered </a:t>
            </a:r>
            <a:r>
              <a:rPr lang="en-US" b="1" dirty="0"/>
              <a:t>find </a:t>
            </a:r>
            <a:r>
              <a:rPr lang="en-US" dirty="0"/>
              <a:t>attribute in the csv that  describes the navigation method through which the IP has accessed the document . </a:t>
            </a:r>
          </a:p>
          <a:p>
            <a:endParaRPr lang="en-US" dirty="0"/>
          </a:p>
          <a:p>
            <a:r>
              <a:rPr lang="en-US" dirty="0"/>
              <a:t>Most number of IP’s (376,400) have accessed the documents using </a:t>
            </a:r>
            <a:r>
              <a:rPr lang="en-US" b="1" dirty="0"/>
              <a:t>type 9 </a:t>
            </a:r>
            <a:r>
              <a:rPr lang="en-US" dirty="0" err="1"/>
              <a:t>i.e</a:t>
            </a:r>
            <a:r>
              <a:rPr lang="en-US" dirty="0"/>
              <a:t> Using the </a:t>
            </a:r>
            <a:r>
              <a:rPr lang="en-US" b="1" dirty="0"/>
              <a:t>index.html </a:t>
            </a:r>
            <a:r>
              <a:rPr lang="en-US" dirty="0"/>
              <a:t>web link.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Least number of IP’s (5,461) have accessed the documents using </a:t>
            </a:r>
            <a:r>
              <a:rPr lang="en-US" b="1" dirty="0"/>
              <a:t>type 7 </a:t>
            </a:r>
            <a:r>
              <a:rPr lang="en-US" dirty="0"/>
              <a:t>i.e. using the</a:t>
            </a:r>
            <a:r>
              <a:rPr lang="en-US" b="1" dirty="0"/>
              <a:t> Edgar Archives 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5563" y="3420415"/>
            <a:ext cx="3151314" cy="3224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363" y="4156243"/>
            <a:ext cx="1219200" cy="23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370" y="6277436"/>
            <a:ext cx="1009650" cy="23812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807413" y="1494102"/>
            <a:ext cx="1147864" cy="612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7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8" y="452718"/>
            <a:ext cx="10216660" cy="602359"/>
          </a:xfrm>
        </p:spPr>
        <p:txBody>
          <a:bodyPr/>
          <a:lstStyle/>
          <a:p>
            <a:r>
              <a:rPr lang="en-US" sz="2300" b="1" u="sng" dirty="0"/>
              <a:t>Visualization 4: Binning the IP Requests on the basis of Requested Time:</a:t>
            </a:r>
            <a:br>
              <a:rPr lang="en-US" sz="2300" b="1" u="sng" dirty="0"/>
            </a:br>
            <a:endParaRPr lang="en-US" sz="23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55" y="3151328"/>
            <a:ext cx="6785819" cy="32902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678" y="1208456"/>
            <a:ext cx="10216660" cy="6023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18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155" y="1002991"/>
            <a:ext cx="10216660" cy="1713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/>
              <a:t>Based on the unique count of number of requests by IP’s, we have created a different buckets on the basis of time periods namely 6am to 12pm, 12pm, 6p, 6pm to 12am etc. and found out .</a:t>
            </a:r>
          </a:p>
          <a:p>
            <a:r>
              <a:rPr lang="en-US" sz="1800" dirty="0"/>
              <a:t>It is evident from the below figures, that </a:t>
            </a:r>
            <a:r>
              <a:rPr lang="en-US" sz="1800" b="1" dirty="0"/>
              <a:t>12pm to 6pm bucket</a:t>
            </a:r>
            <a:r>
              <a:rPr lang="en-US" sz="1800" dirty="0"/>
              <a:t> was the busiest time(36,287 requests) when IP’s requested for the document and the least was  </a:t>
            </a:r>
            <a:r>
              <a:rPr lang="en-US" sz="1800" b="1" dirty="0"/>
              <a:t>6pm to 12 am </a:t>
            </a:r>
            <a:r>
              <a:rPr lang="en-US" sz="1800" dirty="0"/>
              <a:t>bucket(15,009)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790" y="2993294"/>
            <a:ext cx="4476142" cy="356606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5926015" y="3824654"/>
            <a:ext cx="1406770" cy="46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03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85446" y="314324"/>
            <a:ext cx="10849707" cy="5945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Step 2 : </a:t>
            </a:r>
            <a:r>
              <a:rPr lang="en-US" sz="1600" dirty="0"/>
              <a:t>Validate CIK Number using number of digits(10) and data type(digit).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Step 3: </a:t>
            </a:r>
            <a:r>
              <a:rPr lang="en-US" sz="1600" dirty="0"/>
              <a:t>Validate the Accession number using regular expression to check if it follows the proper format.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600" b="1" dirty="0"/>
              <a:t>Step 4 : </a:t>
            </a:r>
            <a:r>
              <a:rPr lang="en-US" sz="1600" dirty="0"/>
              <a:t>Generate the URL using the entered CIK and Accession number . This function will return the URL </a:t>
            </a:r>
          </a:p>
          <a:p>
            <a:pPr marL="0" indent="0">
              <a:buNone/>
            </a:pPr>
            <a:r>
              <a:rPr lang="en-US" sz="1600" dirty="0"/>
              <a:t>       that we will be appended in the URL to extract the tables.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76" y="604473"/>
            <a:ext cx="5569927" cy="1171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577" y="2238008"/>
            <a:ext cx="5639043" cy="1446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577" y="4488172"/>
            <a:ext cx="10474757" cy="16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0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516" y="219808"/>
            <a:ext cx="10559561" cy="60549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Fetching HTML content using Beautiful soup package.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Step 5 :</a:t>
            </a:r>
            <a:r>
              <a:rPr lang="en-US" sz="1800" dirty="0"/>
              <a:t> Parsing through the html to find all the 10Q and 10K and logging the result.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21" y="1098439"/>
            <a:ext cx="10716683" cy="47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747" y="371061"/>
            <a:ext cx="10002010" cy="5724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dirty="0"/>
              <a:t>Step 6:  Function </a:t>
            </a:r>
            <a:r>
              <a:rPr lang="en-US" sz="1800" b="1" dirty="0" err="1"/>
              <a:t>generateFormUrl</a:t>
            </a:r>
            <a:r>
              <a:rPr lang="en-US" sz="1800" b="1" dirty="0"/>
              <a:t>()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/>
              <a:t>Checks the main </a:t>
            </a:r>
            <a:r>
              <a:rPr lang="en-US" sz="1400" dirty="0" err="1"/>
              <a:t>url</a:t>
            </a:r>
            <a:r>
              <a:rPr lang="en-US" sz="1400" dirty="0"/>
              <a:t> for 10 Q or 10 K link based on the “type” column in table : Document Format Files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400" dirty="0"/>
              <a:t>Generates the </a:t>
            </a:r>
            <a:r>
              <a:rPr lang="en-US" sz="1400" dirty="0" err="1"/>
              <a:t>url</a:t>
            </a:r>
            <a:r>
              <a:rPr lang="en-US" sz="1400" dirty="0"/>
              <a:t> of form 10Q or 10K which will serve as the source of scraping tables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256" t="24683" r="23825" b="13541"/>
          <a:stretch/>
        </p:blipFill>
        <p:spPr>
          <a:xfrm>
            <a:off x="1187599" y="1643270"/>
            <a:ext cx="9997236" cy="48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6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42" t="36357" r="43239" b="41218"/>
          <a:stretch/>
        </p:blipFill>
        <p:spPr>
          <a:xfrm>
            <a:off x="848139" y="1176417"/>
            <a:ext cx="8792582" cy="1792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7322" y="530086"/>
            <a:ext cx="1052222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Step 7 : </a:t>
            </a:r>
            <a:r>
              <a:rPr lang="en-US" dirty="0"/>
              <a:t>Function </a:t>
            </a:r>
            <a:r>
              <a:rPr lang="en-US" b="1" dirty="0" err="1"/>
              <a:t>funCheckDir</a:t>
            </a:r>
            <a:r>
              <a:rPr lang="en-US" b="1" dirty="0"/>
              <a:t>()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/>
              <a:t>Checks if file is already present In cache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1" dirty="0"/>
              <a:t>In case the files are updated at source</a:t>
            </a:r>
            <a:r>
              <a:rPr lang="en-US" dirty="0"/>
              <a:t> : If present in cache , it asks if we want to use cache files or want to download new files 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9665" t="38125" r="27491" b="51947"/>
          <a:stretch/>
        </p:blipFill>
        <p:spPr>
          <a:xfrm>
            <a:off x="848139" y="4085795"/>
            <a:ext cx="10265508" cy="9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2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347" y="424070"/>
            <a:ext cx="9780105" cy="5797825"/>
          </a:xfrm>
        </p:spPr>
        <p:txBody>
          <a:bodyPr/>
          <a:lstStyle/>
          <a:p>
            <a:pPr marL="1200150" lvl="2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400050">
              <a:buFont typeface="Wingdings" panose="05000000000000000000" pitchFamily="2" charset="2"/>
              <a:buChar char="Ø"/>
            </a:pPr>
            <a:r>
              <a:rPr lang="en-US" b="1" dirty="0"/>
              <a:t>Step 8 : Scraping Tables :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dirty="0"/>
              <a:t>Scraping through the form </a:t>
            </a:r>
            <a:r>
              <a:rPr lang="en-US" dirty="0" err="1"/>
              <a:t>url</a:t>
            </a:r>
            <a:r>
              <a:rPr lang="en-US" dirty="0"/>
              <a:t>  to filter useful tables</a:t>
            </a:r>
          </a:p>
          <a:p>
            <a:pPr marL="800100" lvl="1">
              <a:buFont typeface="Wingdings" panose="05000000000000000000" pitchFamily="2" charset="2"/>
              <a:buChar char="Ø"/>
            </a:pPr>
            <a:r>
              <a:rPr lang="en-US" dirty="0"/>
              <a:t>We are filtering tables on the basis of “td” </a:t>
            </a:r>
            <a:r>
              <a:rPr lang="en-US" b="1" dirty="0"/>
              <a:t>CSS Style –background color,  symbols ($ , % )   </a:t>
            </a:r>
            <a:r>
              <a:rPr lang="en-US" dirty="0"/>
              <a:t>to exclude non tabular data and non useful data.</a:t>
            </a:r>
          </a:p>
          <a:p>
            <a:pPr marL="800100"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040" t="28894" r="9667" b="14447"/>
          <a:stretch/>
        </p:blipFill>
        <p:spPr>
          <a:xfrm>
            <a:off x="1000438" y="2388653"/>
            <a:ext cx="10316920" cy="41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0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446" y="334108"/>
            <a:ext cx="11289323" cy="5914291"/>
          </a:xfrm>
        </p:spPr>
        <p:txBody>
          <a:bodyPr/>
          <a:lstStyle/>
          <a:p>
            <a:r>
              <a:rPr lang="en-US" b="1" dirty="0"/>
              <a:t>Step 9 : </a:t>
            </a:r>
            <a:r>
              <a:rPr lang="en-US" dirty="0"/>
              <a:t>Performed data scrapping on the tabular data.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10 : </a:t>
            </a:r>
            <a:r>
              <a:rPr lang="en-US" dirty="0"/>
              <a:t>Defined relative download path of the csv files in the Docker container.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Step 11 : </a:t>
            </a:r>
            <a:r>
              <a:rPr lang="en-US" dirty="0"/>
              <a:t>Zipping the csv files.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43" y="3574961"/>
            <a:ext cx="10039350" cy="1964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43" y="2153664"/>
            <a:ext cx="9692446" cy="305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243" y="847119"/>
            <a:ext cx="9692446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301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782</TotalTime>
  <Words>2102</Words>
  <Application>Microsoft Office PowerPoint</Application>
  <PresentationFormat>Widescreen</PresentationFormat>
  <Paragraphs>233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Century Gothic</vt:lpstr>
      <vt:lpstr>Wingdings</vt:lpstr>
      <vt:lpstr>Wingdings 3</vt:lpstr>
      <vt:lpstr>Ion</vt:lpstr>
      <vt:lpstr>   Assignment 1  </vt:lpstr>
      <vt:lpstr>Problem 1: Data wrangling Edgar data from text files</vt:lpstr>
      <vt:lpstr>Step 1: Take input from user in the following order: Python Script Name, CIK_Number, Accession  Number, AWS Key and Access Key on the docker terminal.  Check for Validations like the number of arguments user has entered, CIK Number , Accession Number and AWS Key.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Docker image to automate the task: </vt:lpstr>
      <vt:lpstr>You will get the below log messages once you will enter the required  parameters.             We can check our AWS account to view the bucket created and analyze the data.</vt:lpstr>
      <vt:lpstr>Python Code  for connection with AWS S3 storage:</vt:lpstr>
      <vt:lpstr>Example : checking uploaded data on Amazon s3</vt:lpstr>
      <vt:lpstr>Problem 2: Missing Data Analysis and Visualization (50 points)</vt:lpstr>
      <vt:lpstr>Step 1. Generate dynamic url and validate  </vt:lpstr>
      <vt:lpstr>Step 2: Traverse url to extract log files for first day of each month</vt:lpstr>
      <vt:lpstr>Step 3 : Handling missing data for each file using a function : handleMissingValues</vt:lpstr>
      <vt:lpstr>Step 3 : Variables description considered for handling missing data and checking for anomalies </vt:lpstr>
      <vt:lpstr>Step 3.1 : Handling missing data for Size</vt:lpstr>
      <vt:lpstr>Step 3.1 : Handling missing data for Browser</vt:lpstr>
      <vt:lpstr>Step 4 : Finding Anomalies</vt:lpstr>
      <vt:lpstr>Step 4.1 : Finding Anomalies in columns “idx” and “extention”</vt:lpstr>
      <vt:lpstr>Step 4.2 : Finding Anomalies in columns “code” and “crawler”</vt:lpstr>
      <vt:lpstr>Step 4.3 : Finding Anomalies in columns “code”</vt:lpstr>
      <vt:lpstr>Step 5 : Defining Summary Metric</vt:lpstr>
      <vt:lpstr>Final Workflow </vt:lpstr>
      <vt:lpstr>Python Code  for connection with AWS S3 storage:</vt:lpstr>
      <vt:lpstr>Part 2: Docker image to automate the task: </vt:lpstr>
      <vt:lpstr>-- You will get the below log messages once you will enter the required  parameters.  -- We have implemented a progress bar that keep you updated about the progress of the file download             -- Once the download has been finished, we can check our AWS account to view the bucket created and analyze the data.</vt:lpstr>
      <vt:lpstr>Example: Ran for 2003 and uploaded summary metric and zipped summary on Amazon S3  </vt:lpstr>
      <vt:lpstr>Summary Metrics for 2003 on Amazon S3</vt:lpstr>
      <vt:lpstr>PowerPoint Presentation</vt:lpstr>
      <vt:lpstr>Exception Handling:</vt:lpstr>
      <vt:lpstr>Visualization:</vt:lpstr>
      <vt:lpstr>Visualization1: Quaterly/Monthly Requests </vt:lpstr>
      <vt:lpstr>PowerPoint Presentation</vt:lpstr>
      <vt:lpstr>PowerPoint Presentation</vt:lpstr>
      <vt:lpstr>Visualization 4: Binning the IP Requests on the basis of Requested Time: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Gautam</dc:creator>
  <cp:lastModifiedBy>Gautam</cp:lastModifiedBy>
  <cp:revision>135</cp:revision>
  <dcterms:created xsi:type="dcterms:W3CDTF">2017-02-27T03:06:33Z</dcterms:created>
  <dcterms:modified xsi:type="dcterms:W3CDTF">2017-02-28T03:27:48Z</dcterms:modified>
</cp:coreProperties>
</file>